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1" r:id="rId3"/>
    <p:sldId id="272" r:id="rId4"/>
    <p:sldId id="273" r:id="rId5"/>
    <p:sldId id="274" r:id="rId6"/>
    <p:sldId id="275" r:id="rId7"/>
    <p:sldId id="276" r:id="rId8"/>
    <p:sldId id="278" r:id="rId9"/>
    <p:sldId id="279" r:id="rId10"/>
    <p:sldId id="280" r:id="rId11"/>
    <p:sldId id="269" r:id="rId12"/>
    <p:sldId id="270" r:id="rId1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068"/>
    <a:srgbClr val="51648A"/>
    <a:srgbClr val="8FC1DC"/>
    <a:srgbClr val="00863D"/>
    <a:srgbClr val="ACCFDD"/>
    <a:srgbClr val="FFB547"/>
    <a:srgbClr val="FF9700"/>
    <a:srgbClr val="A9DBA8"/>
    <a:srgbClr val="CAD787"/>
    <a:srgbClr val="ACC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0" autoAdjust="0"/>
    <p:restoredTop sz="92754" autoAdjust="0"/>
  </p:normalViewPr>
  <p:slideViewPr>
    <p:cSldViewPr>
      <p:cViewPr varScale="1">
        <p:scale>
          <a:sx n="69" d="100"/>
          <a:sy n="69" d="100"/>
        </p:scale>
        <p:origin x="143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AEDAA-65A7-46A7-9BD9-C73451F84811}" type="datetimeFigureOut">
              <a:rPr lang="es-AR" smtClean="0"/>
              <a:pPr/>
              <a:t>16/11/2015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02C3-4959-4A70-BAB1-DF0C764F416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467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C02C3-4959-4A70-BAB1-DF0C764F416E}" type="slidenum">
              <a:rPr lang="es-AR" smtClean="0"/>
              <a:pPr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110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16/11/2015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839345"/>
              </p:ext>
            </p:extLst>
          </p:nvPr>
        </p:nvGraphicFramePr>
        <p:xfrm>
          <a:off x="35496" y="1716211"/>
          <a:ext cx="9036497" cy="375479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036497"/>
              </a:tblGrid>
              <a:tr h="1748815">
                <a:tc>
                  <a:txBody>
                    <a:bodyPr/>
                    <a:lstStyle/>
                    <a:p>
                      <a:pPr algn="ctr"/>
                      <a:endParaRPr lang="es-ES" sz="3200" b="1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4313">
                <a:tc>
                  <a:txBody>
                    <a:bodyPr/>
                    <a:lstStyle/>
                    <a:p>
                      <a:pPr algn="ctr"/>
                      <a:endParaRPr lang="es-AR" sz="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1152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Facultad Regional Santa Fe – Universidad Tecnológica Nacional</a:t>
                      </a:r>
                    </a:p>
                    <a:p>
                      <a:pPr algn="ctr"/>
                      <a:r>
                        <a:rPr lang="es-ES" sz="2000" dirty="0" err="1" smtClean="0"/>
                        <a:t>Lavaise</a:t>
                      </a:r>
                      <a:r>
                        <a:rPr lang="es-ES" sz="2000" dirty="0" smtClean="0"/>
                        <a:t> 610, Santa Fe, Argentina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FDD"/>
                    </a:solidFill>
                  </a:tcPr>
                </a:tc>
              </a:tr>
              <a:tr h="194313">
                <a:tc>
                  <a:txBody>
                    <a:bodyPr/>
                    <a:lstStyle/>
                    <a:p>
                      <a:pPr algn="ctr"/>
                      <a:endParaRPr lang="es-ES" sz="40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1152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Proyecto: “</a:t>
                      </a:r>
                      <a:r>
                        <a:rPr lang="es-ES" sz="2000" dirty="0" err="1" smtClean="0"/>
                        <a:t>WatchDrone</a:t>
                      </a:r>
                      <a:r>
                        <a:rPr lang="es-ES" sz="2000" dirty="0" smtClean="0"/>
                        <a:t>: Implementación de un agente basado</a:t>
                      </a:r>
                      <a:r>
                        <a:rPr lang="es-ES" sz="2000" baseline="0" dirty="0" smtClean="0"/>
                        <a:t> en conocimiento”</a:t>
                      </a:r>
                    </a:p>
                    <a:p>
                      <a:pPr algn="ctr"/>
                      <a:r>
                        <a:rPr lang="es-ES" sz="2000" dirty="0" smtClean="0"/>
                        <a:t>Directores: Dra. Milagros Gutiérrez y Dr. Jorge Roa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FDD"/>
                    </a:solidFill>
                  </a:tcPr>
                </a:tc>
              </a:tr>
              <a:tr h="194313">
                <a:tc>
                  <a:txBody>
                    <a:bodyPr/>
                    <a:lstStyle/>
                    <a:p>
                      <a:pPr algn="ctr"/>
                      <a:endParaRPr lang="es-ES" sz="40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60648"/>
            <a:ext cx="6480720" cy="1455564"/>
          </a:xfrm>
          <a:prstGeom prst="rect">
            <a:avLst/>
          </a:prstGeom>
        </p:spPr>
      </p:pic>
      <p:pic>
        <p:nvPicPr>
          <p:cNvPr id="7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747855"/>
            <a:ext cx="2160240" cy="734482"/>
          </a:xfrm>
          <a:prstGeom prst="rect">
            <a:avLst/>
          </a:prstGeom>
        </p:spPr>
      </p:pic>
      <p:pic>
        <p:nvPicPr>
          <p:cNvPr id="9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026499"/>
            <a:ext cx="9036497" cy="1330493"/>
          </a:xfrm>
          <a:prstGeom prst="rect">
            <a:avLst/>
          </a:prstGeom>
        </p:spPr>
      </p:pic>
      <p:pic>
        <p:nvPicPr>
          <p:cNvPr id="10" name="Picture 35" descr="FONDO.png"/>
          <p:cNvPicPr>
            <a:picLocks noChangeAspect="1"/>
          </p:cNvPicPr>
          <p:nvPr/>
        </p:nvPicPr>
        <p:blipFill>
          <a:blip r:embed="rId5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2204864"/>
            <a:ext cx="9092209" cy="936104"/>
          </a:xfrm>
          <a:prstGeom prst="rect">
            <a:avLst/>
          </a:prstGeom>
        </p:spPr>
      </p:pic>
      <p:sp>
        <p:nvSpPr>
          <p:cNvPr id="8" name="Rectangle 36"/>
          <p:cNvSpPr/>
          <p:nvPr/>
        </p:nvSpPr>
        <p:spPr>
          <a:xfrm>
            <a:off x="-20216" y="2214691"/>
            <a:ext cx="90922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>
                <a:solidFill>
                  <a:schemeClr val="bg1"/>
                </a:solidFill>
                <a:latin typeface="Phosphate Solid"/>
                <a:cs typeface="Phosphate Solid"/>
              </a:rPr>
              <a:t>Implementación de un agente basado en objetivos mediante estrategias de búsqueda y cálculo situacional</a:t>
            </a:r>
            <a:endParaRPr lang="en-US" sz="2800" dirty="0">
              <a:solidFill>
                <a:schemeClr val="bg1"/>
              </a:solidFill>
              <a:latin typeface="Phosphate Solid"/>
              <a:cs typeface="Phosphate Solid"/>
            </a:endParaRPr>
          </a:p>
        </p:txBody>
      </p:sp>
      <p:pic>
        <p:nvPicPr>
          <p:cNvPr id="16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5" y="1922409"/>
            <a:ext cx="9036498" cy="109028"/>
          </a:xfrm>
          <a:prstGeom prst="rect">
            <a:avLst/>
          </a:prstGeom>
        </p:spPr>
      </p:pic>
      <p:pic>
        <p:nvPicPr>
          <p:cNvPr id="17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2" y="5560905"/>
            <a:ext cx="9055668" cy="1180463"/>
          </a:xfrm>
          <a:prstGeom prst="rect">
            <a:avLst/>
          </a:prstGeom>
        </p:spPr>
      </p:pic>
      <p:pic>
        <p:nvPicPr>
          <p:cNvPr id="18" name="Picture 30" descr="FONDO3.png"/>
          <p:cNvPicPr>
            <a:picLocks noChangeAspect="1"/>
          </p:cNvPicPr>
          <p:nvPr/>
        </p:nvPicPr>
        <p:blipFill>
          <a:blip r:embed="rId8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" y="5949866"/>
            <a:ext cx="9036498" cy="626650"/>
          </a:xfrm>
          <a:prstGeom prst="rect">
            <a:avLst/>
          </a:prstGeom>
        </p:spPr>
      </p:pic>
      <p:sp>
        <p:nvSpPr>
          <p:cNvPr id="19" name="TextBox 31"/>
          <p:cNvSpPr txBox="1"/>
          <p:nvPr/>
        </p:nvSpPr>
        <p:spPr>
          <a:xfrm>
            <a:off x="107504" y="5932618"/>
            <a:ext cx="223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78ACD1"/>
                </a:solidFill>
                <a:latin typeface="Phosphate Solid"/>
                <a:cs typeface="Phosphate Solid"/>
              </a:rPr>
              <a:t>AUTORES:</a:t>
            </a:r>
            <a:endParaRPr lang="en-US" sz="2600" dirty="0">
              <a:solidFill>
                <a:srgbClr val="78ACD1"/>
              </a:solidFill>
              <a:latin typeface="Phosphate Solid"/>
              <a:cs typeface="Phosphate Solid"/>
            </a:endParaRPr>
          </a:p>
        </p:txBody>
      </p:sp>
      <p:sp>
        <p:nvSpPr>
          <p:cNvPr id="20" name="Rectangle 37"/>
          <p:cNvSpPr/>
          <p:nvPr/>
        </p:nvSpPr>
        <p:spPr>
          <a:xfrm>
            <a:off x="2370096" y="5858688"/>
            <a:ext cx="44309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chemeClr val="bg1"/>
                </a:solidFill>
                <a:latin typeface="Lato Light"/>
                <a:cs typeface="Lato Light"/>
              </a:rPr>
              <a:t>José Ignacio Gómez </a:t>
            </a:r>
            <a:r>
              <a:rPr lang="en-US" sz="1400">
                <a:solidFill>
                  <a:schemeClr val="bg1"/>
                </a:solidFill>
                <a:latin typeface="Lato Light"/>
                <a:cs typeface="Lato Light"/>
              </a:rPr>
              <a:t>| </a:t>
            </a:r>
            <a:r>
              <a:rPr lang="en-US" sz="1400">
                <a:solidFill>
                  <a:schemeClr val="bg1"/>
                </a:solidFill>
                <a:latin typeface="Lato Light"/>
                <a:cs typeface="Lato Light"/>
              </a:rPr>
              <a:t>gomez.ignacio31@gmail.com</a:t>
            </a:r>
            <a:endParaRPr lang="en-US" sz="1400" dirty="0" smtClean="0">
              <a:solidFill>
                <a:schemeClr val="bg1"/>
              </a:solidFill>
              <a:latin typeface="Lato Light"/>
              <a:cs typeface="Lato Light"/>
            </a:endParaRPr>
          </a:p>
          <a:p>
            <a:pPr algn="just"/>
            <a:r>
              <a:rPr lang="en-US" sz="1400" dirty="0">
                <a:solidFill>
                  <a:srgbClr val="FFFFFF"/>
                </a:solidFill>
                <a:latin typeface="Lato Light"/>
                <a:cs typeface="Lato Light"/>
              </a:rPr>
              <a:t>Pablo </a:t>
            </a:r>
            <a:r>
              <a:rPr lang="en-US" sz="1400" dirty="0" smtClean="0">
                <a:solidFill>
                  <a:srgbClr val="FFFFFF"/>
                </a:solidFill>
                <a:latin typeface="Lato Light"/>
                <a:cs typeface="Lato Light"/>
              </a:rPr>
              <a:t>Nicolás </a:t>
            </a:r>
            <a:r>
              <a:rPr lang="en-US" sz="1400" dirty="0">
                <a:solidFill>
                  <a:srgbClr val="FFFFFF"/>
                </a:solidFill>
                <a:latin typeface="Lato Light"/>
                <a:cs typeface="Lato Light"/>
              </a:rPr>
              <a:t>Hechim | </a:t>
            </a:r>
            <a:r>
              <a:rPr lang="en-US" sz="1400" dirty="0" smtClean="0">
                <a:solidFill>
                  <a:srgbClr val="FFFFFF"/>
                </a:solidFill>
                <a:latin typeface="Lato Light"/>
                <a:cs typeface="Lato Light"/>
              </a:rPr>
              <a:t>nicolashechim@gmail.com</a:t>
            </a:r>
          </a:p>
          <a:p>
            <a:pPr algn="just"/>
            <a:r>
              <a:rPr lang="en-US" sz="1400" dirty="0" smtClean="0">
                <a:solidFill>
                  <a:schemeClr val="bg1"/>
                </a:solidFill>
                <a:latin typeface="Lato Light"/>
                <a:cs typeface="Lato Light"/>
              </a:rPr>
              <a:t>Sebastián Federico </a:t>
            </a:r>
            <a:r>
              <a:rPr lang="en-US" sz="1400" dirty="0" err="1" smtClean="0">
                <a:solidFill>
                  <a:schemeClr val="bg1"/>
                </a:solidFill>
                <a:latin typeface="Lato Light"/>
                <a:cs typeface="Lato Light"/>
              </a:rPr>
              <a:t>Paciuk</a:t>
            </a:r>
            <a:r>
              <a:rPr lang="en-US" sz="1400" dirty="0" smtClean="0">
                <a:solidFill>
                  <a:schemeClr val="bg1"/>
                </a:solidFill>
                <a:latin typeface="Lato Light"/>
                <a:cs typeface="Lato Light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Lato Light"/>
                <a:cs typeface="Lato Light"/>
              </a:rPr>
              <a:t>| </a:t>
            </a:r>
            <a:r>
              <a:rPr lang="en-US" sz="1400" dirty="0" smtClean="0">
                <a:solidFill>
                  <a:schemeClr val="bg1"/>
                </a:solidFill>
                <a:latin typeface="Lato Light"/>
                <a:cs typeface="Lato Light"/>
              </a:rPr>
              <a:t>sebapaciuk@gmail.com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9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53923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61864"/>
                <a:gridCol w="8118648"/>
              </a:tblGrid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s-ES" sz="6000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64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302151"/>
              </p:ext>
            </p:extLst>
          </p:nvPr>
        </p:nvGraphicFramePr>
        <p:xfrm>
          <a:off x="214282" y="4221088"/>
          <a:ext cx="4137157" cy="2376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7157"/>
              </a:tblGrid>
              <a:tr h="2376264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AR" sz="2400" b="1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Búsqueda: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 árboles de búsqueda muy grandes.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Muchas posibilidades a tener en cuenta.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Insume muchos recursos.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95118"/>
              </p:ext>
            </p:extLst>
          </p:nvPr>
        </p:nvGraphicFramePr>
        <p:xfrm>
          <a:off x="4860032" y="4221088"/>
          <a:ext cx="4069686" cy="2376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9686"/>
              </a:tblGrid>
              <a:tr h="2376264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AR" sz="2400" b="1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Cálculo Situacional: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Genera y utiliza su propia base de conocimiento. 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Infiere en base a reglas. 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 más eficiente.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561686"/>
              </p:ext>
            </p:extLst>
          </p:nvPr>
        </p:nvGraphicFramePr>
        <p:xfrm>
          <a:off x="214282" y="1412776"/>
          <a:ext cx="8750206" cy="2808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0206"/>
              </a:tblGrid>
              <a:tr h="2808312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AR" sz="3200" b="1" kern="1200" noProof="0" dirty="0" smtClean="0">
                          <a:solidFill>
                            <a:srgbClr val="00863D"/>
                          </a:solidFill>
                          <a:latin typeface="+mn-lt"/>
                          <a:ea typeface="+mn-ea"/>
                          <a:cs typeface="+mn-cs"/>
                        </a:rPr>
                        <a:t>¡Ambas estrategias resuelven el problema!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AR" sz="24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AR" sz="24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AR" sz="24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AR" sz="24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AR" sz="24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AR" sz="24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Comparaciones: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6" name="Picture 6" descr="https://cdn3.iconfinder.com/data/icons/musthave/256/Ch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68" y="1278427"/>
            <a:ext cx="1072604" cy="10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netambulo.com/wp-content/uploads/2013/06/busqueda-emple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7"/>
          <a:stretch/>
        </p:blipFill>
        <p:spPr bwMode="auto">
          <a:xfrm>
            <a:off x="2915816" y="1913170"/>
            <a:ext cx="3312501" cy="237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4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829484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180512"/>
              </a:tblGrid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CONCLUSIÓN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C06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479813"/>
              </p:ext>
            </p:extLst>
          </p:nvPr>
        </p:nvGraphicFramePr>
        <p:xfrm>
          <a:off x="143508" y="1484784"/>
          <a:ext cx="8856984" cy="518457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8856984"/>
              </a:tblGrid>
              <a:tr h="5184576">
                <a:tc>
                  <a:txBody>
                    <a:bodyPr/>
                    <a:lstStyle/>
                    <a:p>
                      <a:pPr algn="ctr"/>
                      <a:r>
                        <a:rPr lang="es-AR" sz="3600" b="1" i="0" baseline="0" dirty="0" smtClean="0">
                          <a:solidFill>
                            <a:schemeClr val="tx1"/>
                          </a:solidFill>
                        </a:rPr>
                        <a:t>La mejor estrategia dependerá de las características del problema a resolver.</a:t>
                      </a:r>
                      <a:endParaRPr lang="es-ES" sz="3600" b="1" i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5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95" y="3785383"/>
            <a:ext cx="9036497" cy="177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60648"/>
            <a:ext cx="6480720" cy="1455564"/>
          </a:xfrm>
          <a:prstGeom prst="rect">
            <a:avLst/>
          </a:prstGeom>
        </p:spPr>
      </p:pic>
      <p:pic>
        <p:nvPicPr>
          <p:cNvPr id="13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747855"/>
            <a:ext cx="2160240" cy="734482"/>
          </a:xfrm>
          <a:prstGeom prst="rect">
            <a:avLst/>
          </a:prstGeom>
        </p:spPr>
      </p:pic>
      <p:pic>
        <p:nvPicPr>
          <p:cNvPr id="1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5" y="1922409"/>
            <a:ext cx="9036498" cy="109028"/>
          </a:xfrm>
          <a:prstGeom prst="rect">
            <a:avLst/>
          </a:prstGeom>
        </p:spPr>
      </p:pic>
      <p:pic>
        <p:nvPicPr>
          <p:cNvPr id="1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6" y="5661248"/>
            <a:ext cx="9055668" cy="1180463"/>
          </a:xfrm>
          <a:prstGeom prst="rect">
            <a:avLst/>
          </a:prstGeom>
        </p:spPr>
      </p:pic>
      <p:pic>
        <p:nvPicPr>
          <p:cNvPr id="20" name="Picture 30" descr="FONDO3.png"/>
          <p:cNvPicPr>
            <a:picLocks noChangeAspect="1"/>
          </p:cNvPicPr>
          <p:nvPr/>
        </p:nvPicPr>
        <p:blipFill>
          <a:blip r:embed="rId7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" y="6050209"/>
            <a:ext cx="9036498" cy="626650"/>
          </a:xfrm>
          <a:prstGeom prst="rect">
            <a:avLst/>
          </a:prstGeom>
        </p:spPr>
      </p:pic>
      <p:sp>
        <p:nvSpPr>
          <p:cNvPr id="21" name="TextBox 31"/>
          <p:cNvSpPr txBox="1"/>
          <p:nvPr/>
        </p:nvSpPr>
        <p:spPr>
          <a:xfrm>
            <a:off x="124668" y="6032961"/>
            <a:ext cx="2236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78ACD1"/>
                </a:solidFill>
                <a:latin typeface="Phosphate Solid"/>
                <a:cs typeface="Phosphate Solid"/>
              </a:rPr>
              <a:t>AUTORES:</a:t>
            </a:r>
            <a:endParaRPr lang="en-US" sz="2600" dirty="0">
              <a:solidFill>
                <a:srgbClr val="78ACD1"/>
              </a:solidFill>
              <a:latin typeface="Phosphate Solid"/>
              <a:cs typeface="Phosphate Solid"/>
            </a:endParaRPr>
          </a:p>
        </p:txBody>
      </p:sp>
      <p:sp>
        <p:nvSpPr>
          <p:cNvPr id="22" name="Rectangle 37"/>
          <p:cNvSpPr/>
          <p:nvPr/>
        </p:nvSpPr>
        <p:spPr>
          <a:xfrm>
            <a:off x="2387260" y="5930696"/>
            <a:ext cx="44309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chemeClr val="bg1"/>
                </a:solidFill>
                <a:latin typeface="Lato Light"/>
                <a:cs typeface="Lato Light"/>
              </a:rPr>
              <a:t>José Ignacio Gómez </a:t>
            </a:r>
            <a:r>
              <a:rPr lang="en-US" sz="1400" dirty="0">
                <a:solidFill>
                  <a:schemeClr val="bg1"/>
                </a:solidFill>
                <a:latin typeface="Lato Light"/>
                <a:cs typeface="Lato Light"/>
              </a:rPr>
              <a:t>| </a:t>
            </a:r>
            <a:r>
              <a:rPr lang="en-US" sz="1400" dirty="0" smtClean="0">
                <a:solidFill>
                  <a:schemeClr val="bg1"/>
                </a:solidFill>
                <a:latin typeface="Lato Light"/>
                <a:cs typeface="Lato Light"/>
              </a:rPr>
              <a:t>ignacio.Gomez.31@gmail.com</a:t>
            </a:r>
          </a:p>
          <a:p>
            <a:pPr algn="just"/>
            <a:r>
              <a:rPr lang="en-US" sz="1400" dirty="0">
                <a:solidFill>
                  <a:srgbClr val="FFFFFF"/>
                </a:solidFill>
                <a:latin typeface="Lato Light"/>
                <a:cs typeface="Lato Light"/>
              </a:rPr>
              <a:t>Pablo </a:t>
            </a:r>
            <a:r>
              <a:rPr lang="en-US" sz="1400" dirty="0" smtClean="0">
                <a:solidFill>
                  <a:srgbClr val="FFFFFF"/>
                </a:solidFill>
                <a:latin typeface="Lato Light"/>
                <a:cs typeface="Lato Light"/>
              </a:rPr>
              <a:t>Nicolás </a:t>
            </a:r>
            <a:r>
              <a:rPr lang="en-US" sz="1400" dirty="0">
                <a:solidFill>
                  <a:srgbClr val="FFFFFF"/>
                </a:solidFill>
                <a:latin typeface="Lato Light"/>
                <a:cs typeface="Lato Light"/>
              </a:rPr>
              <a:t>Hechim | </a:t>
            </a:r>
            <a:r>
              <a:rPr lang="en-US" sz="1400" dirty="0" smtClean="0">
                <a:solidFill>
                  <a:srgbClr val="FFFFFF"/>
                </a:solidFill>
                <a:latin typeface="Lato Light"/>
                <a:cs typeface="Lato Light"/>
              </a:rPr>
              <a:t>nicolashechim@gmail.com</a:t>
            </a:r>
          </a:p>
          <a:p>
            <a:pPr algn="just"/>
            <a:r>
              <a:rPr lang="en-US" sz="1400" dirty="0" smtClean="0">
                <a:solidFill>
                  <a:schemeClr val="bg1"/>
                </a:solidFill>
                <a:latin typeface="Lato Light"/>
                <a:cs typeface="Lato Light"/>
              </a:rPr>
              <a:t>Sebastián Federico </a:t>
            </a:r>
            <a:r>
              <a:rPr lang="en-US" sz="1400" dirty="0" err="1" smtClean="0">
                <a:solidFill>
                  <a:schemeClr val="bg1"/>
                </a:solidFill>
                <a:latin typeface="Lato Light"/>
                <a:cs typeface="Lato Light"/>
              </a:rPr>
              <a:t>Paciuk</a:t>
            </a:r>
            <a:r>
              <a:rPr lang="en-US" sz="1400" dirty="0" smtClean="0">
                <a:solidFill>
                  <a:schemeClr val="bg1"/>
                </a:solidFill>
                <a:latin typeface="Lato Light"/>
                <a:cs typeface="Lato Light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Lato Light"/>
                <a:cs typeface="Lato Light"/>
              </a:rPr>
              <a:t>| </a:t>
            </a:r>
            <a:r>
              <a:rPr lang="en-US" sz="1400" dirty="0" smtClean="0">
                <a:solidFill>
                  <a:schemeClr val="bg1"/>
                </a:solidFill>
                <a:latin typeface="Lato Light"/>
                <a:cs typeface="Lato Light"/>
              </a:rPr>
              <a:t>sebapaciuk@gmail.com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angle 36"/>
          <p:cNvSpPr/>
          <p:nvPr/>
        </p:nvSpPr>
        <p:spPr>
          <a:xfrm>
            <a:off x="35495" y="2136919"/>
            <a:ext cx="9036498" cy="153888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s-AR" sz="2900" dirty="0" smtClean="0">
              <a:solidFill>
                <a:schemeClr val="bg1"/>
              </a:solidFill>
              <a:latin typeface="Phosphate Solid"/>
              <a:cs typeface="Phosphate Solid"/>
            </a:endParaRPr>
          </a:p>
          <a:p>
            <a:pPr algn="ctr"/>
            <a:r>
              <a:rPr lang="es-AR" sz="3600" dirty="0" smtClean="0">
                <a:solidFill>
                  <a:schemeClr val="bg1"/>
                </a:solidFill>
                <a:latin typeface="Phosphate Solid"/>
                <a:cs typeface="Phosphate Solid"/>
              </a:rPr>
              <a:t>¡Muchas gracias!</a:t>
            </a:r>
          </a:p>
          <a:p>
            <a:pPr algn="ctr"/>
            <a:endParaRPr lang="en-US" sz="2900" dirty="0">
              <a:solidFill>
                <a:schemeClr val="bg1"/>
              </a:solidFill>
              <a:latin typeface="Phosphate Solid"/>
              <a:cs typeface="Phosphate Solid"/>
            </a:endParaRPr>
          </a:p>
        </p:txBody>
      </p:sp>
    </p:spTree>
    <p:extLst>
      <p:ext uri="{BB962C8B-B14F-4D97-AF65-F5344CB8AC3E}">
        <p14:creationId xmlns:p14="http://schemas.microsoft.com/office/powerpoint/2010/main" val="30705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396395"/>
              </p:ext>
            </p:extLst>
          </p:nvPr>
        </p:nvGraphicFramePr>
        <p:xfrm>
          <a:off x="5027072" y="3665294"/>
          <a:ext cx="4116928" cy="2986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6928"/>
              </a:tblGrid>
              <a:tr h="2986972">
                <a:tc>
                  <a:txBody>
                    <a:bodyPr/>
                    <a:lstStyle/>
                    <a:p>
                      <a:pPr algn="just"/>
                      <a:r>
                        <a:rPr lang="es-A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 ello dispone de 3 sensores:</a:t>
                      </a:r>
                    </a:p>
                    <a:p>
                      <a:pPr algn="just"/>
                      <a:endParaRPr lang="es-AR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GPS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AR" sz="2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Antena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AR" sz="2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Cámara</a:t>
                      </a:r>
                    </a:p>
                  </a:txBody>
                  <a:tcPr marL="43194" marR="43194" marT="21597" marB="21597"/>
                </a:tc>
              </a:tr>
            </a:tbl>
          </a:graphicData>
        </a:graphic>
      </p:graphicFrame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41084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61864"/>
                <a:gridCol w="8118648"/>
              </a:tblGrid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s-ES" sz="60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ANÁLISIS</a:t>
                      </a:r>
                      <a:r>
                        <a:rPr lang="es-ES" sz="3400" b="1" baseline="0" dirty="0" smtClean="0">
                          <a:solidFill>
                            <a:schemeClr val="bg1"/>
                          </a:solidFill>
                        </a:rPr>
                        <a:t> DEL PROBLEMA</a:t>
                      </a:r>
                      <a:endParaRPr lang="es-ES" sz="3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64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304625"/>
              </p:ext>
            </p:extLst>
          </p:nvPr>
        </p:nvGraphicFramePr>
        <p:xfrm>
          <a:off x="214282" y="1397000"/>
          <a:ext cx="8715436" cy="167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5436"/>
              </a:tblGrid>
              <a:tr h="1671960">
                <a:tc>
                  <a:txBody>
                    <a:bodyPr/>
                    <a:lstStyle/>
                    <a:p>
                      <a:pPr algn="just"/>
                      <a:r>
                        <a:rPr lang="es-AR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 debe implementar un agente inteligente para el control de un </a:t>
                      </a:r>
                      <a:r>
                        <a:rPr lang="es-AR" sz="2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drone</a:t>
                      </a:r>
                      <a:r>
                        <a:rPr lang="es-AR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cuyo</a:t>
                      </a:r>
                      <a:r>
                        <a:rPr lang="es-AR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AR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objetivo será determinar la posición exacta de victimarios responsables de un ilícito dentro de un área de la ciudad de Santa Fe. 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6" descr="http://www.icon2s.com/img256/256x256-black-white-android-gps-receivin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599" y="4934533"/>
            <a:ext cx="736526" cy="73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ramblerush.com/mobile/images/icon-g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189655"/>
            <a:ext cx="672009" cy="6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s://cdn2.iconfinder.com/data/icons/windows-8-metro-style/512/compact_camer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599" y="5759747"/>
            <a:ext cx="909613" cy="9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skytech.com.mx/wp-content/uploads/2015/06/dron-h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r="10312" b="7929"/>
          <a:stretch/>
        </p:blipFill>
        <p:spPr bwMode="auto">
          <a:xfrm>
            <a:off x="214282" y="3068960"/>
            <a:ext cx="444049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90084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61864"/>
                <a:gridCol w="8118648"/>
              </a:tblGrid>
              <a:tr h="12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6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TÉCNICAS DE RESOLUCIÓN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64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734720"/>
              </p:ext>
            </p:extLst>
          </p:nvPr>
        </p:nvGraphicFramePr>
        <p:xfrm>
          <a:off x="214282" y="1397000"/>
          <a:ext cx="5365830" cy="521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5830"/>
              </a:tblGrid>
              <a:tr h="5103834">
                <a:tc>
                  <a:txBody>
                    <a:bodyPr/>
                    <a:lstStyle/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AR" sz="2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BÚSQUEDA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A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Método</a:t>
                      </a:r>
                      <a:r>
                        <a:rPr lang="es-AR" sz="2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determinación de secuencias de acciones que conducen a un estado deseable u objetivo.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AR" sz="24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AR" sz="24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AR" sz="2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CÁLCULO</a:t>
                      </a:r>
                      <a:r>
                        <a:rPr lang="es-AR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SITUACIONAL: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AR" sz="2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Método de representación que permite razonar sobre los resultados de las acciones de un agente basado en conocimiento.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AR" sz="2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s3.amazonaws.com/libapps/accounts/26413/images/GCES005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232616"/>
            <a:ext cx="3203848" cy="255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emotools.com/media/photologue/photos/cache/dreamstime_xs_20893403_contentdetail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680" y="3948917"/>
            <a:ext cx="2826568" cy="28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3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85344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61864"/>
                <a:gridCol w="8118648"/>
              </a:tblGrid>
              <a:tr h="12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6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MARCO DE IMPLEMENTACIÓN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64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013"/>
              </p:ext>
            </p:extLst>
          </p:nvPr>
        </p:nvGraphicFramePr>
        <p:xfrm>
          <a:off x="214282" y="1397000"/>
          <a:ext cx="2773542" cy="5103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3542"/>
              </a:tblGrid>
              <a:tr h="5103834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pt-BR" sz="2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IDEs</a:t>
                      </a:r>
                      <a:r>
                        <a:rPr lang="pt-BR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 frameworks: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pt-BR" sz="2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pt-B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JAVA SE 1.6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pt-BR" sz="2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pt-B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Eclipse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pt-BR" sz="2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pt-B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 Prolog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pt-BR" sz="2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pt-B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IDEM-IA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pt-BR" sz="2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pt-BR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FAIA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pt-BR" sz="2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http://i1-win.softpedia-static.com/screenshots/Sun-Java-JDK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r="8124" b="11875"/>
          <a:stretch/>
        </p:blipFill>
        <p:spPr bwMode="auto">
          <a:xfrm>
            <a:off x="2943225" y="1749000"/>
            <a:ext cx="1512168" cy="95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clipse.org/eclipse.org-common/themes/solstice/public/images/logo/eclipse-800x18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38273"/>
            <a:ext cx="3120281" cy="73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t1.gstatic.com/images?q=tbn:ANd9GcSbmMUnVIUGAKZFC3Hot54v4nfTsBJ5j7HGc7sM2TTrd9lHvdKIy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4622333"/>
            <a:ext cx="3120281" cy="167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1-win.softpedia-static.com/screenshots/icon-60/SWI-Prolo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7" t="23964" r="20860" b="23656"/>
          <a:stretch/>
        </p:blipFill>
        <p:spPr bwMode="auto">
          <a:xfrm>
            <a:off x="2943225" y="3700892"/>
            <a:ext cx="864097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2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26163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61864"/>
                <a:gridCol w="8118648"/>
              </a:tblGrid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s-ES" sz="60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MODELADO AGENTE - AMBIENTE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64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816218"/>
              </p:ext>
            </p:extLst>
          </p:nvPr>
        </p:nvGraphicFramePr>
        <p:xfrm>
          <a:off x="214282" y="1397000"/>
          <a:ext cx="4357718" cy="521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7718"/>
              </a:tblGrid>
              <a:tr h="5103834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ES" sz="24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Estado</a:t>
                      </a:r>
                      <a:r>
                        <a:rPr lang="es-ES" sz="2400" b="1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del agente:</a:t>
                      </a:r>
                      <a:endParaRPr lang="es-ES" sz="24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Ciudad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Energía inicial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Energía</a:t>
                      </a: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gastada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Locación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Dirección victimario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Victimarios encontrados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ES" sz="2400" b="1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ES" sz="2400" b="1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Percepciones:</a:t>
                      </a:r>
                    </a:p>
                    <a:p>
                      <a:pPr marL="457200" indent="-4572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GPS</a:t>
                      </a:r>
                    </a:p>
                    <a:p>
                      <a:pPr marL="457200" indent="-457200" algn="just">
                        <a:buFont typeface="Wingdings" panose="05000000000000000000" pitchFamily="2" charset="2"/>
                        <a:buChar char="q"/>
                      </a:pPr>
                      <a:endParaRPr lang="es-ES" sz="2400" b="0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Antena</a:t>
                      </a:r>
                    </a:p>
                    <a:p>
                      <a:pPr marL="457200" indent="-457200" algn="just">
                        <a:buFont typeface="Wingdings" panose="05000000000000000000" pitchFamily="2" charset="2"/>
                        <a:buChar char="q"/>
                      </a:pPr>
                      <a:endParaRPr lang="es-ES" sz="2400" b="0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Cámara</a:t>
                      </a:r>
                      <a:endParaRPr lang="es-ES" sz="2400" b="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 descr="http://www.skytech.com.mx/wp-content/uploads/2015/06/dron-h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r="10312" b="7929"/>
          <a:stretch/>
        </p:blipFill>
        <p:spPr bwMode="auto">
          <a:xfrm>
            <a:off x="2627784" y="1498406"/>
            <a:ext cx="2448272" cy="17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icon2s.com/img256/256x256-black-white-android-gps-receiving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543" y="5085184"/>
            <a:ext cx="736526" cy="73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ramblerush.com/mobile/images/icon-gp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192" y="4340306"/>
            <a:ext cx="672009" cy="6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2.iconfinder.com/data/icons/windows-8-metro-style/512/compact_camer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543" y="5910398"/>
            <a:ext cx="909613" cy="9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92740"/>
              </p:ext>
            </p:extLst>
          </p:nvPr>
        </p:nvGraphicFramePr>
        <p:xfrm>
          <a:off x="4860032" y="1401718"/>
          <a:ext cx="3853662" cy="521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3662"/>
              </a:tblGrid>
              <a:tr h="5103834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ES" sz="24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Estado</a:t>
                      </a:r>
                      <a:r>
                        <a:rPr lang="es-ES" sz="2400" b="1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del ambiente:</a:t>
                      </a:r>
                      <a:endParaRPr lang="es-ES" sz="24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Ciudad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Locación </a:t>
                      </a:r>
                      <a:r>
                        <a:rPr lang="es-ES" sz="2400" b="0" kern="1200" baseline="0" noProof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drone</a:t>
                      </a:r>
                      <a:endParaRPr lang="es-ES" sz="2400" b="0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Energía gastada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ES" sz="2400" b="1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ES" sz="2400" b="1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ES" sz="2400" b="1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ES" sz="2400" b="1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ES" sz="2400" b="1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Operadores:</a:t>
                      </a:r>
                    </a:p>
                    <a:p>
                      <a:pPr marL="457200" indent="-4572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Subir</a:t>
                      </a:r>
                    </a:p>
                    <a:p>
                      <a:pPr marL="457200" indent="-4572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Bajar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Mover locación &lt;Dirección Cardinal&gt;</a:t>
                      </a:r>
                    </a:p>
                    <a:p>
                      <a:pPr marL="457200" indent="-45720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Identificar</a:t>
                      </a:r>
                      <a:endParaRPr lang="es-ES" sz="2400" b="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90" name="Picture 18" descr="http://aerialcrafters.com/common/art/dji_controll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62" y="4010895"/>
            <a:ext cx="1899217" cy="144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alianzaporlasolidaridad.org/wp-content/uploads/manual_medio_ambiente-491x339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r="8646"/>
          <a:stretch/>
        </p:blipFill>
        <p:spPr bwMode="auto">
          <a:xfrm>
            <a:off x="7379804" y="1886519"/>
            <a:ext cx="1606828" cy="147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1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796739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61864"/>
                <a:gridCol w="8118648"/>
              </a:tblGrid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s-ES" sz="60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MODELADO AGENTE - AMBIENTE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64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45806"/>
              </p:ext>
            </p:extLst>
          </p:nvPr>
        </p:nvGraphicFramePr>
        <p:xfrm>
          <a:off x="179512" y="1401718"/>
          <a:ext cx="8750206" cy="5103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0206"/>
              </a:tblGrid>
              <a:tr h="5103834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ES" sz="24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Diagrama IDEM-IA: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Shape 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9632" y="1916831"/>
            <a:ext cx="6593217" cy="4757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2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alexperts.com/wp-content/uploads/2014/07/goal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7" t="2178" r="17647" b="4160"/>
          <a:stretch/>
        </p:blipFill>
        <p:spPr bwMode="auto">
          <a:xfrm>
            <a:off x="2384448" y="2276872"/>
            <a:ext cx="4375104" cy="376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9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1679041"/>
                  </p:ext>
                </p:extLst>
              </p:nvPr>
            </p:nvGraphicFramePr>
            <p:xfrm>
              <a:off x="214282" y="1397000"/>
              <a:ext cx="8678198" cy="51038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678198"/>
                  </a:tblGrid>
                  <a:tr h="5103834">
                    <a:tc>
                      <a:txBody>
                        <a:bodyPr/>
                        <a:lstStyle/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r>
                            <a:rPr lang="es-AR" sz="2400" b="1" kern="1200" noProof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Prueba de Meta:</a:t>
                          </a:r>
                        </a:p>
                        <a:p>
                          <a:pPr marL="342900" indent="-342900" algn="just">
                            <a:buFont typeface="Wingdings" panose="05000000000000000000" pitchFamily="2" charset="2"/>
                            <a:buChar char="q"/>
                          </a:pPr>
                          <a:r>
                            <a:rPr lang="es-AR" sz="2400" b="0" kern="1200" noProof="0" dirty="0" err="1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victimariosEncontrados</a:t>
                          </a:r>
                          <a:r>
                            <a:rPr lang="es-AR" sz="2400" b="0" kern="1200" noProof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== 1 || </a:t>
                          </a:r>
                          <a:r>
                            <a:rPr lang="es-AR" sz="2400" b="0" kern="1200" noProof="0" dirty="0" err="1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ciudad.fueVisitada</a:t>
                          </a:r>
                          <a:r>
                            <a:rPr lang="es-AR" sz="2400" b="0" kern="1200" noProof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() == TRUE</a:t>
                          </a: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endParaRPr lang="es-AR" sz="2400" b="0" kern="1200" noProof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endParaRPr lang="es-AR" sz="2400" b="0" kern="1200" noProof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endParaRPr lang="es-AR" sz="2400" b="0" kern="1200" noProof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endParaRPr lang="es-AR" sz="2400" b="0" kern="1200" noProof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endParaRPr lang="es-AR" sz="2400" b="0" kern="1200" noProof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endParaRPr lang="es-AR" sz="2400" b="0" kern="1200" noProof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endParaRPr lang="es-AR" sz="2400" b="0" kern="1200" noProof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endParaRPr lang="es-AR" sz="2400" b="0" kern="1200" noProof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endParaRPr lang="es-AR" sz="2400" b="0" kern="1200" noProof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>
                            <a:buFont typeface="Wingdings" panose="05000000000000000000" pitchFamily="2" charset="2"/>
                            <a:buNone/>
                          </a:pPr>
                          <a:r>
                            <a:rPr lang="es-AR" sz="2400" b="1" kern="1200" noProof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Heurística:</a:t>
                          </a:r>
                        </a:p>
                        <a:p>
                          <a:pPr marL="342900" indent="-342900" algn="just">
                            <a:buFont typeface="Wingdings" panose="05000000000000000000" pitchFamily="2" charset="2"/>
                            <a:buChar char="q"/>
                          </a:pPr>
                          <a14:m>
                            <m:oMath xmlns:m="http://schemas.openxmlformats.org/officeDocument/2006/math">
                              <m:r>
                                <a:rPr lang="es-ES" sz="2400" b="0" i="1" kern="12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s-ES" sz="2400" b="0" i="1" kern="12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𝑒𝑛𝑒𝑟𝑔</m:t>
                                  </m:r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í</m:t>
                                  </m:r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𝑑𝑖𝑠𝑝𝑜𝑛𝑖𝑏𝑙𝑒</m:t>
                                  </m:r>
                                </m:num>
                                <m:den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𝑖𝑛𝑡𝑒𝑛𝑠𝑖𝑑𝑎𝑑</m:t>
                                  </m:r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s-ES" sz="2400" b="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𝑝𝑒𝑟𝑐𝑖𝑏𝑖𝑑𝑎</m:t>
                                  </m:r>
                                </m:den>
                              </m:f>
                              <m:r>
                                <a:rPr lang="es-ES" sz="2400" b="0" i="1" kern="12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s-ES" sz="2400" b="0" i="1" kern="12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𝑝𝑙𝑢𝑠</m:t>
                              </m:r>
                              <m:r>
                                <a:rPr lang="es-ES" sz="2400" b="0" i="1" kern="12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s-ES" sz="2400" b="0" i="1" kern="12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𝑐𝑜𝑛𝑑𝑖𝑐𝑖𝑜𝑛𝑎𝑙</m:t>
                              </m:r>
                            </m:oMath>
                          </a14:m>
                          <a:endParaRPr lang="es-AR" sz="2400" b="0" i="1" kern="1200" noProof="0" dirty="0" smtClean="0">
                            <a:solidFill>
                              <a:schemeClr val="tx1"/>
                            </a:solidFill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9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1679041"/>
                  </p:ext>
                </p:extLst>
              </p:nvPr>
            </p:nvGraphicFramePr>
            <p:xfrm>
              <a:off x="214282" y="1397000"/>
              <a:ext cx="8678198" cy="51038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678198"/>
                  </a:tblGrid>
                  <a:tr h="5103834">
                    <a:tc>
                      <a:txBody>
                        <a:bodyPr/>
                        <a:lstStyle/>
                        <a:p>
                          <a:endParaRPr lang="es-A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t="-95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95123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61864"/>
                <a:gridCol w="8118648"/>
              </a:tblGrid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s-ES" sz="60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IMPLEMENTACIÓN</a:t>
                      </a:r>
                      <a:r>
                        <a:rPr lang="es-ES" sz="3400" b="1" baseline="0" dirty="0" smtClean="0">
                          <a:solidFill>
                            <a:schemeClr val="bg1"/>
                          </a:solidFill>
                        </a:rPr>
                        <a:t> DE BÚSQUEDA</a:t>
                      </a:r>
                      <a:endParaRPr lang="es-ES" sz="3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648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01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8760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61864"/>
                <a:gridCol w="8118648"/>
              </a:tblGrid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s-ES" sz="6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IMPLEMENTACIÓN</a:t>
                      </a:r>
                      <a:r>
                        <a:rPr lang="es-ES" sz="3400" b="1" baseline="0" dirty="0" smtClean="0">
                          <a:solidFill>
                            <a:schemeClr val="bg1"/>
                          </a:solidFill>
                        </a:rPr>
                        <a:t> DE CÁLCULO SITUACIONAL</a:t>
                      </a:r>
                      <a:endParaRPr lang="es-ES" sz="3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64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075112"/>
              </p:ext>
            </p:extLst>
          </p:nvPr>
        </p:nvGraphicFramePr>
        <p:xfrm>
          <a:off x="214282" y="1397000"/>
          <a:ext cx="4357718" cy="5103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7718"/>
              </a:tblGrid>
              <a:tr h="5103834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AR" sz="24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Reglas diagnósticas: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Hay victimario (Cámara)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Dirección victimario (Cámara)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Posición (GPS)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ES" sz="2400" b="1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endParaRPr lang="es-ES" sz="2400" b="1" kern="1200" baseline="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AR" sz="2400" b="1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Valoración de acciones: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Excelente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Muy Buena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Buena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73293"/>
              </p:ext>
            </p:extLst>
          </p:nvPr>
        </p:nvGraphicFramePr>
        <p:xfrm>
          <a:off x="4860032" y="1401718"/>
          <a:ext cx="4069686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9686"/>
              </a:tblGrid>
              <a:tr h="1130305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AR" sz="24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Axiomas de posibilidad: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Identificar</a:t>
                      </a:r>
                      <a:r>
                        <a:rPr lang="es-AR" sz="24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</a:t>
                      </a:r>
                      <a:r>
                        <a:rPr lang="es-AR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ictimario</a:t>
                      </a:r>
                    </a:p>
                    <a:p>
                      <a:pPr marL="342900" indent="-342900" algn="just">
                        <a:buFont typeface="Wingdings" panose="05000000000000000000" pitchFamily="2" charset="2"/>
                        <a:buChar char="q"/>
                      </a:pPr>
                      <a:r>
                        <a:rPr lang="es-AR" sz="24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Mover locación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1240" r="50786" b="9949"/>
          <a:stretch/>
        </p:blipFill>
        <p:spPr>
          <a:xfrm>
            <a:off x="2627784" y="4999975"/>
            <a:ext cx="792088" cy="8052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41" r="2751" b="11241"/>
          <a:stretch/>
        </p:blipFill>
        <p:spPr>
          <a:xfrm>
            <a:off x="2627784" y="4067348"/>
            <a:ext cx="792088" cy="792088"/>
          </a:xfrm>
          <a:prstGeom prst="rect">
            <a:avLst/>
          </a:prstGeom>
        </p:spPr>
      </p:pic>
      <p:graphicFrame>
        <p:nvGraphicFramePr>
          <p:cNvPr id="8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876316"/>
              </p:ext>
            </p:extLst>
          </p:nvPr>
        </p:nvGraphicFramePr>
        <p:xfrm>
          <a:off x="4860032" y="3573016"/>
          <a:ext cx="3744416" cy="48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488195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s-ES" sz="2400" b="1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Axiomas de estado sucesor: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100" name="Picture 4" descr="http://2.bp.blogspot.com/_YxcKeKbeQPo/TFG_UVSZidI/AAAAAAAAATA/IyLnvgX-zU0/s1600/edit-find-replac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" t="6061" r="5187" b="5110"/>
          <a:stretch/>
        </p:blipFill>
        <p:spPr bwMode="auto">
          <a:xfrm>
            <a:off x="3661048" y="1521151"/>
            <a:ext cx="720080" cy="68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optimainfinito.com/wp-content/uploads/2014/05/secuencia-de-salto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t="6914" r="2731" b="4383"/>
          <a:stretch/>
        </p:blipFill>
        <p:spPr bwMode="auto">
          <a:xfrm>
            <a:off x="4932040" y="4106778"/>
            <a:ext cx="2880320" cy="20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ejemplos.co/wp-content/uploads/2015/05/En-las-oraciones-dubitativas-se-expresan-dudas-o-posibilidade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t="5128" r="17812" b="8963"/>
          <a:stretch/>
        </p:blipFill>
        <p:spPr bwMode="auto">
          <a:xfrm>
            <a:off x="8053536" y="1484784"/>
            <a:ext cx="910952" cy="13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6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053637"/>
              </p:ext>
            </p:extLst>
          </p:nvPr>
        </p:nvGraphicFramePr>
        <p:xfrm>
          <a:off x="-18256" y="-27384"/>
          <a:ext cx="9180512" cy="1260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61864"/>
                <a:gridCol w="8118648"/>
              </a:tblGrid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s-ES" sz="6000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400" b="1" dirty="0" smtClean="0">
                          <a:solidFill>
                            <a:schemeClr val="bg1"/>
                          </a:solidFill>
                        </a:rPr>
                        <a:t>INTERFAZ</a:t>
                      </a:r>
                      <a:r>
                        <a:rPr lang="es-ES" sz="3400" b="1" baseline="0" dirty="0" smtClean="0">
                          <a:solidFill>
                            <a:schemeClr val="bg1"/>
                          </a:solidFill>
                        </a:rPr>
                        <a:t> DE USUARIO</a:t>
                      </a:r>
                      <a:endParaRPr lang="es-ES" sz="3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648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72256"/>
              </p:ext>
            </p:extLst>
          </p:nvPr>
        </p:nvGraphicFramePr>
        <p:xfrm>
          <a:off x="179512" y="1401718"/>
          <a:ext cx="8750206" cy="5103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0206"/>
              </a:tblGrid>
              <a:tr h="5103834"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endParaRPr lang="es-ES" sz="24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Shape 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103" y="1401718"/>
            <a:ext cx="5828402" cy="5272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3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386</Words>
  <Application>Microsoft Office PowerPoint</Application>
  <PresentationFormat>Presentación en pantalla (4:3)</PresentationFormat>
  <Paragraphs>134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Lato Light</vt:lpstr>
      <vt:lpstr>Phosphate Solid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Ezequiel Godoy</dc:creator>
  <cp:lastModifiedBy>Nicolás Hechim</cp:lastModifiedBy>
  <cp:revision>108</cp:revision>
  <dcterms:created xsi:type="dcterms:W3CDTF">2014-07-25T17:08:41Z</dcterms:created>
  <dcterms:modified xsi:type="dcterms:W3CDTF">2015-11-17T00:59:43Z</dcterms:modified>
</cp:coreProperties>
</file>